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355" r:id="rId4"/>
    <p:sldId id="334" r:id="rId5"/>
    <p:sldId id="315" r:id="rId6"/>
    <p:sldId id="356" r:id="rId7"/>
    <p:sldId id="357" r:id="rId8"/>
    <p:sldId id="335" r:id="rId9"/>
    <p:sldId id="324" r:id="rId10"/>
    <p:sldId id="358" r:id="rId11"/>
    <p:sldId id="359" r:id="rId12"/>
    <p:sldId id="362" r:id="rId13"/>
    <p:sldId id="361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</p:sldIdLst>
  <p:sldSz cx="18288000" cy="10287000"/>
  <p:notesSz cx="6858000" cy="9144000"/>
  <p:embeddedFontLst>
    <p:embeddedFont>
      <p:font typeface="Muli Bold" panose="020B0604020202020204" charset="0"/>
      <p:regular r:id="rId27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6357" autoAdjust="0"/>
  </p:normalViewPr>
  <p:slideViewPr>
    <p:cSldViewPr>
      <p:cViewPr varScale="1">
        <p:scale>
          <a:sx n="71" d="100"/>
          <a:sy n="71" d="100"/>
        </p:scale>
        <p:origin x="7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6DD1-C7D7-4176-A391-B25879CA3F7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81-2452-422D-BB03-CF7F47F41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2156129" y="8872351"/>
            <a:ext cx="6662470" cy="1611107"/>
          </a:xfrm>
          <a:custGeom>
            <a:avLst/>
            <a:gdLst/>
            <a:ahLst/>
            <a:cxnLst/>
            <a:rect l="l" t="t" r="r" b="b"/>
            <a:pathLst>
              <a:path w="6662470" h="1611106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4791434" y="-196457"/>
            <a:ext cx="5652696" cy="1366925"/>
          </a:xfrm>
          <a:custGeom>
            <a:avLst/>
            <a:gdLst/>
            <a:ahLst/>
            <a:cxnLst/>
            <a:rect l="l" t="t" r="r" b="b"/>
            <a:pathLst>
              <a:path w="5652695" h="1366924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203414">
            <a:off x="11173930" y="3499520"/>
            <a:ext cx="321948" cy="461574"/>
          </a:xfrm>
          <a:custGeom>
            <a:avLst/>
            <a:gdLst/>
            <a:ahLst/>
            <a:cxnLst/>
            <a:rect l="l" t="t" r="r" b="b"/>
            <a:pathLst>
              <a:path w="321948" h="461574">
                <a:moveTo>
                  <a:pt x="0" y="0"/>
                </a:moveTo>
                <a:lnTo>
                  <a:pt x="321948" y="0"/>
                </a:lnTo>
                <a:lnTo>
                  <a:pt x="321948" y="461574"/>
                </a:lnTo>
                <a:lnTo>
                  <a:pt x="0" y="46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375886" y="451412"/>
            <a:ext cx="2122384" cy="1154577"/>
          </a:xfrm>
          <a:custGeom>
            <a:avLst/>
            <a:gdLst/>
            <a:ahLst/>
            <a:cxnLst/>
            <a:rect l="l" t="t" r="r" b="b"/>
            <a:pathLst>
              <a:path w="2122384" h="1154577">
                <a:moveTo>
                  <a:pt x="0" y="0"/>
                </a:moveTo>
                <a:lnTo>
                  <a:pt x="2122385" y="0"/>
                </a:lnTo>
                <a:lnTo>
                  <a:pt x="2122385" y="1154578"/>
                </a:lnTo>
                <a:lnTo>
                  <a:pt x="0" y="115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12933" y="2138699"/>
            <a:ext cx="2870886" cy="2834999"/>
          </a:xfrm>
          <a:custGeom>
            <a:avLst/>
            <a:gdLst/>
            <a:ahLst/>
            <a:cxnLst/>
            <a:rect l="l" t="t" r="r" b="b"/>
            <a:pathLst>
              <a:path w="2870885" h="2834999">
                <a:moveTo>
                  <a:pt x="0" y="0"/>
                </a:moveTo>
                <a:lnTo>
                  <a:pt x="2870884" y="0"/>
                </a:lnTo>
                <a:lnTo>
                  <a:pt x="2870884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334905" y="5147806"/>
            <a:ext cx="6426230" cy="4819673"/>
          </a:xfrm>
          <a:custGeom>
            <a:avLst/>
            <a:gdLst/>
            <a:ahLst/>
            <a:cxnLst/>
            <a:rect l="l" t="t" r="r" b="b"/>
            <a:pathLst>
              <a:path w="6426230" h="4819672">
                <a:moveTo>
                  <a:pt x="0" y="0"/>
                </a:moveTo>
                <a:lnTo>
                  <a:pt x="6426229" y="0"/>
                </a:lnTo>
                <a:lnTo>
                  <a:pt x="6426229" y="4819673"/>
                </a:lnTo>
                <a:lnTo>
                  <a:pt x="0" y="4819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56333" y="2007112"/>
            <a:ext cx="3361450" cy="2962278"/>
          </a:xfrm>
          <a:custGeom>
            <a:avLst/>
            <a:gdLst/>
            <a:ahLst/>
            <a:cxnLst/>
            <a:rect l="l" t="t" r="r" b="b"/>
            <a:pathLst>
              <a:path w="3361450" h="2962278">
                <a:moveTo>
                  <a:pt x="0" y="0"/>
                </a:moveTo>
                <a:lnTo>
                  <a:pt x="3361450" y="0"/>
                </a:lnTo>
                <a:lnTo>
                  <a:pt x="3361450" y="2962278"/>
                </a:lnTo>
                <a:lnTo>
                  <a:pt x="0" y="2962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437080" y="3296719"/>
            <a:ext cx="9196617" cy="2226911"/>
            <a:chOff x="0" y="0"/>
            <a:chExt cx="10594989" cy="29692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59498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-75" dirty="0" err="1">
                  <a:solidFill>
                    <a:srgbClr val="003EA8"/>
                  </a:solidFill>
                  <a:latin typeface="Muli Bold"/>
                </a:rPr>
                <a:t>Phần</a:t>
              </a: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 mềm</a:t>
              </a:r>
            </a:p>
            <a:p>
              <a:pPr>
                <a:lnSpc>
                  <a:spcPts val="6000"/>
                </a:lnSpc>
              </a:pP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QUẢN LÝ TÀI SẢN - TRE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7859"/>
              <a:ext cx="1059498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90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dẫn: Cân đối MMTB</a:t>
              </a:r>
              <a:endPara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7081" y="7780559"/>
            <a:ext cx="33904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5"/>
              </a:lnSpc>
            </a:pPr>
            <a:r>
              <a:rPr lang="en-US" sz="3600" spc="-54">
                <a:solidFill>
                  <a:srgbClr val="9ACA42"/>
                </a:solidFill>
                <a:latin typeface="Muli Bold"/>
              </a:rPr>
              <a:t>TRE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Phân loại nhóm máy công nghệ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8B71-5CD5-5503-1FDC-43EB07E9E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16" y="1562100"/>
            <a:ext cx="8616968" cy="830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DFD620-2B5C-1839-2281-6809AC5E8726}"/>
              </a:ext>
            </a:extLst>
          </p:cNvPr>
          <p:cNvSpPr/>
          <p:nvPr/>
        </p:nvSpPr>
        <p:spPr>
          <a:xfrm>
            <a:off x="1752600" y="2933700"/>
            <a:ext cx="14478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D8F04D-D085-A881-903B-2AE89C63B25B}"/>
              </a:ext>
            </a:extLst>
          </p:cNvPr>
          <p:cNvSpPr/>
          <p:nvPr/>
        </p:nvSpPr>
        <p:spPr>
          <a:xfrm>
            <a:off x="1371600" y="25527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051EF-BA3A-C4E4-20BD-D5F45F829818}"/>
              </a:ext>
            </a:extLst>
          </p:cNvPr>
          <p:cNvSpPr/>
          <p:nvPr/>
        </p:nvSpPr>
        <p:spPr>
          <a:xfrm>
            <a:off x="2971800" y="1948377"/>
            <a:ext cx="16764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3B03EE-7C6A-F238-5994-DB87D015B140}"/>
              </a:ext>
            </a:extLst>
          </p:cNvPr>
          <p:cNvSpPr/>
          <p:nvPr/>
        </p:nvSpPr>
        <p:spPr>
          <a:xfrm>
            <a:off x="2590800" y="1567377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228B0E7-D201-202D-CC1F-4327299207FF}"/>
              </a:ext>
            </a:extLst>
          </p:cNvPr>
          <p:cNvSpPr/>
          <p:nvPr/>
        </p:nvSpPr>
        <p:spPr>
          <a:xfrm>
            <a:off x="9245468" y="7048500"/>
            <a:ext cx="513341" cy="2590801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0F8529-DBB6-4219-0B73-0A66CF85EE04}"/>
              </a:ext>
            </a:extLst>
          </p:cNvPr>
          <p:cNvSpPr/>
          <p:nvPr/>
        </p:nvSpPr>
        <p:spPr>
          <a:xfrm>
            <a:off x="11478491" y="7734300"/>
            <a:ext cx="4727094" cy="1228298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Danh sách tài sản đã phân loại trong nhóm máy CN </a:t>
            </a:r>
            <a:endParaRPr lang="en-US" sz="240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68CF14F0-654B-BEFE-7858-D6768AB7E439}"/>
              </a:ext>
            </a:extLst>
          </p:cNvPr>
          <p:cNvSpPr/>
          <p:nvPr/>
        </p:nvSpPr>
        <p:spPr>
          <a:xfrm>
            <a:off x="10188300" y="8284117"/>
            <a:ext cx="1008845" cy="1113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8E4C88-9E2F-F0D2-EA7B-D58E84FBFEDF}"/>
              </a:ext>
            </a:extLst>
          </p:cNvPr>
          <p:cNvSpPr/>
          <p:nvPr/>
        </p:nvSpPr>
        <p:spPr>
          <a:xfrm>
            <a:off x="6729010" y="4381500"/>
            <a:ext cx="3080008" cy="1228298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1 ô để xem chi tiết ds nhóm máy CN đã phân loại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CBA5B5-B902-01FF-93FE-C85A64D47F67}"/>
              </a:ext>
            </a:extLst>
          </p:cNvPr>
          <p:cNvCxnSpPr>
            <a:cxnSpLocks/>
          </p:cNvCxnSpPr>
          <p:nvPr/>
        </p:nvCxnSpPr>
        <p:spPr>
          <a:xfrm flipH="1" flipV="1">
            <a:off x="6296891" y="3848100"/>
            <a:ext cx="397185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9836D77-6FB4-3FCF-E968-F8C67D36E842}"/>
              </a:ext>
            </a:extLst>
          </p:cNvPr>
          <p:cNvSpPr/>
          <p:nvPr/>
        </p:nvSpPr>
        <p:spPr>
          <a:xfrm>
            <a:off x="2971800" y="5771405"/>
            <a:ext cx="1676400" cy="52828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DCDBD3-5CE7-32A1-B040-B84A85029F1A}"/>
              </a:ext>
            </a:extLst>
          </p:cNvPr>
          <p:cNvSpPr/>
          <p:nvPr/>
        </p:nvSpPr>
        <p:spPr>
          <a:xfrm>
            <a:off x="4648200" y="5419298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332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Phân loại nhóm máy công nghệ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579FF-4811-E1CA-EC62-8894E167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91" y="1409700"/>
            <a:ext cx="15773400" cy="854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D28F-81F3-DE2E-B243-6284B2B9D4BE}"/>
              </a:ext>
            </a:extLst>
          </p:cNvPr>
          <p:cNvSpPr/>
          <p:nvPr/>
        </p:nvSpPr>
        <p:spPr>
          <a:xfrm>
            <a:off x="1059873" y="1638300"/>
            <a:ext cx="2951018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3E241F-BDA0-7B5A-AAC6-D0FB4CDFDED5}"/>
              </a:ext>
            </a:extLst>
          </p:cNvPr>
          <p:cNvSpPr/>
          <p:nvPr/>
        </p:nvSpPr>
        <p:spPr>
          <a:xfrm>
            <a:off x="685800" y="1257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D19EC9-5755-E652-639D-B5762DDD01CF}"/>
              </a:ext>
            </a:extLst>
          </p:cNvPr>
          <p:cNvSpPr/>
          <p:nvPr/>
        </p:nvSpPr>
        <p:spPr>
          <a:xfrm>
            <a:off x="886691" y="3543300"/>
            <a:ext cx="2743200" cy="83820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Tìm kiếm tài sản theo bộ lọc</a:t>
            </a:r>
            <a:endParaRPr lang="en-US" sz="240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C1DE11D-D4E1-9317-9C76-C4B39A280D41}"/>
              </a:ext>
            </a:extLst>
          </p:cNvPr>
          <p:cNvSpPr/>
          <p:nvPr/>
        </p:nvSpPr>
        <p:spPr>
          <a:xfrm rot="5400000">
            <a:off x="1885726" y="2866363"/>
            <a:ext cx="1008845" cy="1113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D1061A-2B53-93A0-F91B-A97BB6435456}"/>
              </a:ext>
            </a:extLst>
          </p:cNvPr>
          <p:cNvSpPr/>
          <p:nvPr/>
        </p:nvSpPr>
        <p:spPr>
          <a:xfrm>
            <a:off x="8231898" y="3032457"/>
            <a:ext cx="1881923" cy="54053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tài sản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F11DCB-8A8E-5DBB-D7BF-54B7F3D33FCD}"/>
              </a:ext>
            </a:extLst>
          </p:cNvPr>
          <p:cNvCxnSpPr>
            <a:cxnSpLocks/>
          </p:cNvCxnSpPr>
          <p:nvPr/>
        </p:nvCxnSpPr>
        <p:spPr>
          <a:xfrm flipH="1" flipV="1">
            <a:off x="7346389" y="2662367"/>
            <a:ext cx="677691" cy="42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890F8-4CB3-92A4-48C5-B2796621D3CC}"/>
              </a:ext>
            </a:extLst>
          </p:cNvPr>
          <p:cNvCxnSpPr>
            <a:cxnSpLocks/>
          </p:cNvCxnSpPr>
          <p:nvPr/>
        </p:nvCxnSpPr>
        <p:spPr>
          <a:xfrm flipH="1" flipV="1">
            <a:off x="7346389" y="2985977"/>
            <a:ext cx="629200" cy="233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4CC505-D076-D9B3-D1BC-20517F565CC3}"/>
              </a:ext>
            </a:extLst>
          </p:cNvPr>
          <p:cNvCxnSpPr>
            <a:cxnSpLocks/>
          </p:cNvCxnSpPr>
          <p:nvPr/>
        </p:nvCxnSpPr>
        <p:spPr>
          <a:xfrm flipH="1" flipV="1">
            <a:off x="7346389" y="3319814"/>
            <a:ext cx="629200" cy="7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2FB0DAF-01AB-A31E-1C97-718CDB239F82}"/>
              </a:ext>
            </a:extLst>
          </p:cNvPr>
          <p:cNvSpPr/>
          <p:nvPr/>
        </p:nvSpPr>
        <p:spPr>
          <a:xfrm>
            <a:off x="8405080" y="2541021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BF7D6A-18EF-0E11-E718-6E2CB246552C}"/>
              </a:ext>
            </a:extLst>
          </p:cNvPr>
          <p:cNvSpPr/>
          <p:nvPr/>
        </p:nvSpPr>
        <p:spPr>
          <a:xfrm>
            <a:off x="8595579" y="9615839"/>
            <a:ext cx="1206511" cy="44822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6E24EF-9A08-ED1E-3782-4D23CF529C6E}"/>
              </a:ext>
            </a:extLst>
          </p:cNvPr>
          <p:cNvSpPr/>
          <p:nvPr/>
        </p:nvSpPr>
        <p:spPr>
          <a:xfrm>
            <a:off x="8214580" y="9234839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6212D6-C737-7662-E26B-B46759F4AB03}"/>
              </a:ext>
            </a:extLst>
          </p:cNvPr>
          <p:cNvSpPr/>
          <p:nvPr/>
        </p:nvSpPr>
        <p:spPr>
          <a:xfrm>
            <a:off x="9546948" y="1718364"/>
            <a:ext cx="1206511" cy="44822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4535FD-F106-87A5-44EF-DC1817EF69BF}"/>
              </a:ext>
            </a:extLst>
          </p:cNvPr>
          <p:cNvSpPr/>
          <p:nvPr/>
        </p:nvSpPr>
        <p:spPr>
          <a:xfrm>
            <a:off x="9165949" y="1337364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0DFC469-0619-39CE-E236-AF7C019EBA50}"/>
              </a:ext>
            </a:extLst>
          </p:cNvPr>
          <p:cNvSpPr/>
          <p:nvPr/>
        </p:nvSpPr>
        <p:spPr>
          <a:xfrm>
            <a:off x="11017841" y="683946"/>
            <a:ext cx="2262907" cy="725753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nhóm máy CN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0474646-3DCE-1E3F-52EC-D91C6B76B78A}"/>
              </a:ext>
            </a:extLst>
          </p:cNvPr>
          <p:cNvCxnSpPr>
            <a:cxnSpLocks/>
          </p:cNvCxnSpPr>
          <p:nvPr/>
        </p:nvCxnSpPr>
        <p:spPr>
          <a:xfrm flipH="1">
            <a:off x="10160027" y="1158668"/>
            <a:ext cx="670764" cy="389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5DF24C3-07F8-9E34-E2A5-3667AE8072D5}"/>
              </a:ext>
            </a:extLst>
          </p:cNvPr>
          <p:cNvSpPr/>
          <p:nvPr/>
        </p:nvSpPr>
        <p:spPr>
          <a:xfrm>
            <a:off x="11478491" y="6819900"/>
            <a:ext cx="3200400" cy="121920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Có thể chọn nhóm máy CN đã phân loại -&gt; hủy (nếu cần phân loại lại)</a:t>
            </a:r>
            <a:endParaRPr lang="en-US" sz="2000"/>
          </a:p>
        </p:txBody>
      </p:sp>
      <p:sp>
        <p:nvSpPr>
          <p:cNvPr id="43" name="Arrow: Left 42">
            <a:extLst>
              <a:ext uri="{FF2B5EF4-FFF2-40B4-BE49-F238E27FC236}">
                <a16:creationId xmlns:a16="http://schemas.microsoft.com/office/drawing/2014/main" id="{4DDEA9C6-C18F-9DC5-E3F1-56ADC40DEDE3}"/>
              </a:ext>
            </a:extLst>
          </p:cNvPr>
          <p:cNvSpPr/>
          <p:nvPr/>
        </p:nvSpPr>
        <p:spPr>
          <a:xfrm rot="10971004">
            <a:off x="14819274" y="7357132"/>
            <a:ext cx="853912" cy="12741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B9ED8D07-A3F8-5223-3C58-A4BA93870952}"/>
              </a:ext>
            </a:extLst>
          </p:cNvPr>
          <p:cNvSpPr/>
          <p:nvPr/>
        </p:nvSpPr>
        <p:spPr>
          <a:xfrm rot="18482717" flipV="1">
            <a:off x="10486979" y="8754810"/>
            <a:ext cx="1699680" cy="16899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219200" y="2950899"/>
            <a:ext cx="45529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Phân loại nhóm máy công nghệ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2E119-7F03-8138-D7C7-3E43E5F6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16301-66C1-48B6-D66E-5FD4505C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B2433-74A6-CFE0-6097-C1411F3EB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74" y="2171700"/>
            <a:ext cx="5437909" cy="5057636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1B0987C9-8F4E-4786-35A5-6CDBECAD764D}"/>
              </a:ext>
            </a:extLst>
          </p:cNvPr>
          <p:cNvSpPr txBox="1"/>
          <p:nvPr/>
        </p:nvSpPr>
        <p:spPr>
          <a:xfrm>
            <a:off x="1358930" y="2790075"/>
            <a:ext cx="4267286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Khai báo mã hàng </a:t>
            </a:r>
          </a:p>
        </p:txBody>
      </p:sp>
    </p:spTree>
    <p:extLst>
      <p:ext uri="{BB962C8B-B14F-4D97-AF65-F5344CB8AC3E}">
        <p14:creationId xmlns:p14="http://schemas.microsoft.com/office/powerpoint/2010/main" val="59362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3. Khai báo mã hàng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2D570CA-A54B-E199-1455-F481D3BE6806}"/>
              </a:ext>
            </a:extLst>
          </p:cNvPr>
          <p:cNvSpPr txBox="1"/>
          <p:nvPr/>
        </p:nvSpPr>
        <p:spPr>
          <a:xfrm>
            <a:off x="1304192" y="1676620"/>
            <a:ext cx="6849207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Trưởng phòng QLTB tại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Khai báo mã hàng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EF0165-D58F-9CB5-64BB-166CA24791B6}"/>
              </a:ext>
            </a:extLst>
          </p:cNvPr>
          <p:cNvSpPr/>
          <p:nvPr/>
        </p:nvSpPr>
        <p:spPr>
          <a:xfrm>
            <a:off x="1113330" y="4435269"/>
            <a:ext cx="2795869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Khai báo mã hàng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520BE-9593-D7FA-719B-39DEEF3DA89D}"/>
              </a:ext>
            </a:extLst>
          </p:cNvPr>
          <p:cNvSpPr/>
          <p:nvPr/>
        </p:nvSpPr>
        <p:spPr>
          <a:xfrm>
            <a:off x="5237942" y="4669072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“Khai báo mã hàng” trong phân hệ “Cân đối”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37C6F-0E9F-0166-69C5-7C65F5C9767B}"/>
              </a:ext>
            </a:extLst>
          </p:cNvPr>
          <p:cNvSpPr/>
          <p:nvPr/>
        </p:nvSpPr>
        <p:spPr>
          <a:xfrm>
            <a:off x="10500477" y="4669072"/>
            <a:ext cx="3790488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“Thêm mã hàng”, điền thông tin, chọn nhóm máy CN, điền số lượng và lưu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3BCF2F-A438-4FDC-CF2E-BC5100E606FD}"/>
              </a:ext>
            </a:extLst>
          </p:cNvPr>
          <p:cNvSpPr/>
          <p:nvPr/>
        </p:nvSpPr>
        <p:spPr>
          <a:xfrm>
            <a:off x="4094942" y="5143016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76F728-5229-6576-C9A0-967526A4CDE5}"/>
              </a:ext>
            </a:extLst>
          </p:cNvPr>
          <p:cNvSpPr/>
          <p:nvPr/>
        </p:nvSpPr>
        <p:spPr>
          <a:xfrm>
            <a:off x="9347109" y="5143016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3. Khai báo mã hàng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B490D-0515-91DB-BAA9-F3E2DFA2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33500"/>
            <a:ext cx="15932362" cy="864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10C095-6615-5F21-1145-0503304F4116}"/>
              </a:ext>
            </a:extLst>
          </p:cNvPr>
          <p:cNvSpPr/>
          <p:nvPr/>
        </p:nvSpPr>
        <p:spPr>
          <a:xfrm>
            <a:off x="990600" y="2781300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D8AEA1-C573-2F19-9F18-976FEBF15D41}"/>
              </a:ext>
            </a:extLst>
          </p:cNvPr>
          <p:cNvSpPr/>
          <p:nvPr/>
        </p:nvSpPr>
        <p:spPr>
          <a:xfrm>
            <a:off x="616527" y="2400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420FE-B97A-764C-31DD-8F23CE6BACC4}"/>
              </a:ext>
            </a:extLst>
          </p:cNvPr>
          <p:cNvSpPr/>
          <p:nvPr/>
        </p:nvSpPr>
        <p:spPr>
          <a:xfrm>
            <a:off x="3962400" y="1638300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52E6C0-9264-4FFA-DF32-CE6B64B0BFBA}"/>
              </a:ext>
            </a:extLst>
          </p:cNvPr>
          <p:cNvSpPr/>
          <p:nvPr/>
        </p:nvSpPr>
        <p:spPr>
          <a:xfrm>
            <a:off x="3588327" y="1257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EA1811B-910D-9178-2E3F-9BBC61FC49D3}"/>
              </a:ext>
            </a:extLst>
          </p:cNvPr>
          <p:cNvSpPr/>
          <p:nvPr/>
        </p:nvSpPr>
        <p:spPr>
          <a:xfrm>
            <a:off x="10745079" y="3309586"/>
            <a:ext cx="484984" cy="2291114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A56D4BB-B730-FAA9-1B88-613079B18B7C}"/>
              </a:ext>
            </a:extLst>
          </p:cNvPr>
          <p:cNvSpPr/>
          <p:nvPr/>
        </p:nvSpPr>
        <p:spPr>
          <a:xfrm>
            <a:off x="12677753" y="3915202"/>
            <a:ext cx="4727094" cy="1228298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Danh sách timeline các mã hàng đã khai báo theo tổ may</a:t>
            </a:r>
            <a:endParaRPr lang="en-US" sz="240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04EC208-B3AF-36EC-A2E1-0B19689C540C}"/>
              </a:ext>
            </a:extLst>
          </p:cNvPr>
          <p:cNvSpPr/>
          <p:nvPr/>
        </p:nvSpPr>
        <p:spPr>
          <a:xfrm>
            <a:off x="11387562" y="4465019"/>
            <a:ext cx="1008845" cy="1113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3EA83E-2FB2-4C17-91D1-A6BA9BDCAA90}"/>
              </a:ext>
            </a:extLst>
          </p:cNvPr>
          <p:cNvSpPr/>
          <p:nvPr/>
        </p:nvSpPr>
        <p:spPr>
          <a:xfrm>
            <a:off x="10639820" y="1440242"/>
            <a:ext cx="4727094" cy="1027135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/>
              <a:t>Tổng SL nhu cầu máy CN cho 1 mã hàng</a:t>
            </a:r>
          </a:p>
          <a:p>
            <a:pPr marL="342900" indent="-342900">
              <a:buFontTx/>
              <a:buChar char="-"/>
            </a:pPr>
            <a:r>
              <a:rPr lang="en-US" sz="2000"/>
              <a:t>Màu xanh (SL máy CN đã đáp ứng đủ)</a:t>
            </a:r>
          </a:p>
          <a:p>
            <a:pPr marL="342900" indent="-342900">
              <a:buFontTx/>
              <a:buChar char="-"/>
            </a:pPr>
            <a:r>
              <a:rPr lang="en-US" sz="2000"/>
              <a:t>Màu đỏ (cần bổ sung thêm máy CN)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78F7CC19-1852-2C8D-3930-65BA6C0ED3A5}"/>
              </a:ext>
            </a:extLst>
          </p:cNvPr>
          <p:cNvSpPr/>
          <p:nvPr/>
        </p:nvSpPr>
        <p:spPr>
          <a:xfrm rot="18570308">
            <a:off x="9074011" y="2789411"/>
            <a:ext cx="1661955" cy="10075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186E8432-4042-2941-1E3D-F2E0C304F477}"/>
              </a:ext>
            </a:extLst>
          </p:cNvPr>
          <p:cNvSpPr/>
          <p:nvPr/>
        </p:nvSpPr>
        <p:spPr>
          <a:xfrm rot="16200000">
            <a:off x="6712823" y="5700264"/>
            <a:ext cx="1128555" cy="76200"/>
          </a:xfrm>
          <a:prstGeom prst="left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93889C9-214A-96D5-41DE-98F23588B8D8}"/>
              </a:ext>
            </a:extLst>
          </p:cNvPr>
          <p:cNvSpPr/>
          <p:nvPr/>
        </p:nvSpPr>
        <p:spPr>
          <a:xfrm rot="5400000">
            <a:off x="5850951" y="6297835"/>
            <a:ext cx="484984" cy="2291114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294E182-608F-876A-E8BC-CFAEB50A508D}"/>
              </a:ext>
            </a:extLst>
          </p:cNvPr>
          <p:cNvSpPr/>
          <p:nvPr/>
        </p:nvSpPr>
        <p:spPr>
          <a:xfrm>
            <a:off x="3972547" y="8650310"/>
            <a:ext cx="4257053" cy="665967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Thông tin chi tiết mã hàng đã khai báo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B33EF3-ADEF-9801-0461-E6A4C1EDD157}"/>
              </a:ext>
            </a:extLst>
          </p:cNvPr>
          <p:cNvCxnSpPr>
            <a:cxnSpLocks/>
          </p:cNvCxnSpPr>
          <p:nvPr/>
        </p:nvCxnSpPr>
        <p:spPr>
          <a:xfrm flipV="1">
            <a:off x="6096000" y="7886700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7B794555-3F87-D39A-BE01-E92AD8597F87}"/>
              </a:ext>
            </a:extLst>
          </p:cNvPr>
          <p:cNvSpPr/>
          <p:nvPr/>
        </p:nvSpPr>
        <p:spPr>
          <a:xfrm rot="5400000">
            <a:off x="12617044" y="6628617"/>
            <a:ext cx="484984" cy="2291114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609F9E-5918-33DD-3BF8-4D39F1893845}"/>
              </a:ext>
            </a:extLst>
          </p:cNvPr>
          <p:cNvSpPr/>
          <p:nvPr/>
        </p:nvSpPr>
        <p:spPr>
          <a:xfrm>
            <a:off x="10738640" y="8981092"/>
            <a:ext cx="4526973" cy="665967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Thông tin chi tiết các máy CN và số lượng nhu cầu cho mã hàng tương ứng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F06824-BF7D-881F-149E-61263898165B}"/>
              </a:ext>
            </a:extLst>
          </p:cNvPr>
          <p:cNvCxnSpPr>
            <a:cxnSpLocks/>
          </p:cNvCxnSpPr>
          <p:nvPr/>
        </p:nvCxnSpPr>
        <p:spPr>
          <a:xfrm flipV="1">
            <a:off x="12862093" y="8217482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CDA0E73-AA7A-6BB4-7E51-D7898F8C1204}"/>
              </a:ext>
            </a:extLst>
          </p:cNvPr>
          <p:cNvSpPr/>
          <p:nvPr/>
        </p:nvSpPr>
        <p:spPr>
          <a:xfrm>
            <a:off x="2286000" y="5834414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76E094-E246-6372-94E9-DBE5E62053CA}"/>
              </a:ext>
            </a:extLst>
          </p:cNvPr>
          <p:cNvSpPr/>
          <p:nvPr/>
        </p:nvSpPr>
        <p:spPr>
          <a:xfrm>
            <a:off x="3735312" y="5375116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614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3. Khai báo mã hàng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701A9-1086-1517-FF11-E445B837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33500"/>
            <a:ext cx="15925800" cy="861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2A6557-8276-2FE9-C6DF-F2DFE09FFAD4}"/>
              </a:ext>
            </a:extLst>
          </p:cNvPr>
          <p:cNvSpPr/>
          <p:nvPr/>
        </p:nvSpPr>
        <p:spPr>
          <a:xfrm>
            <a:off x="8458200" y="3089116"/>
            <a:ext cx="6858000" cy="9113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9B9230-AABB-AEBE-83FE-BB6DB26A06BC}"/>
              </a:ext>
            </a:extLst>
          </p:cNvPr>
          <p:cNvSpPr/>
          <p:nvPr/>
        </p:nvSpPr>
        <p:spPr>
          <a:xfrm>
            <a:off x="8267700" y="2629359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CACBFA-98EF-6349-FE73-9C5049C5967D}"/>
              </a:ext>
            </a:extLst>
          </p:cNvPr>
          <p:cNvSpPr/>
          <p:nvPr/>
        </p:nvSpPr>
        <p:spPr>
          <a:xfrm>
            <a:off x="10331514" y="1638300"/>
            <a:ext cx="2909352" cy="523058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Nhập thông tin mã hàng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2D2CEBC-9498-1525-2346-6EF0421F8C87}"/>
              </a:ext>
            </a:extLst>
          </p:cNvPr>
          <p:cNvSpPr/>
          <p:nvPr/>
        </p:nvSpPr>
        <p:spPr>
          <a:xfrm rot="16200000">
            <a:off x="11392191" y="2616360"/>
            <a:ext cx="660408" cy="12759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E05FF-E97E-E014-A818-6FEB4AF8416E}"/>
              </a:ext>
            </a:extLst>
          </p:cNvPr>
          <p:cNvSpPr/>
          <p:nvPr/>
        </p:nvSpPr>
        <p:spPr>
          <a:xfrm>
            <a:off x="9677400" y="4224594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99ED3-8BCF-4A69-C730-752304C1939D}"/>
              </a:ext>
            </a:extLst>
          </p:cNvPr>
          <p:cNvSpPr/>
          <p:nvPr/>
        </p:nvSpPr>
        <p:spPr>
          <a:xfrm>
            <a:off x="8458200" y="4081814"/>
            <a:ext cx="1219200" cy="2244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6CD3120D-E9CC-919C-E36D-0237342D91B1}"/>
              </a:ext>
            </a:extLst>
          </p:cNvPr>
          <p:cNvSpPr/>
          <p:nvPr/>
        </p:nvSpPr>
        <p:spPr>
          <a:xfrm>
            <a:off x="7746996" y="4115954"/>
            <a:ext cx="660408" cy="12759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7C2D3BB-2BB0-5DD0-C54F-9D14154A4063}"/>
              </a:ext>
            </a:extLst>
          </p:cNvPr>
          <p:cNvSpPr/>
          <p:nvPr/>
        </p:nvSpPr>
        <p:spPr>
          <a:xfrm rot="5400000">
            <a:off x="4713065" y="3554635"/>
            <a:ext cx="484984" cy="2291114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19E77-0F5A-84E1-9C1B-AE0CABB1E54C}"/>
              </a:ext>
            </a:extLst>
          </p:cNvPr>
          <p:cNvSpPr/>
          <p:nvPr/>
        </p:nvSpPr>
        <p:spPr>
          <a:xfrm>
            <a:off x="3836831" y="5785641"/>
            <a:ext cx="2291114" cy="665967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Danh sách máy CN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5CD0FD-A61A-D9EE-1C28-FFB05FA5DE9A}"/>
              </a:ext>
            </a:extLst>
          </p:cNvPr>
          <p:cNvCxnSpPr>
            <a:cxnSpLocks/>
          </p:cNvCxnSpPr>
          <p:nvPr/>
        </p:nvCxnSpPr>
        <p:spPr>
          <a:xfrm flipV="1">
            <a:off x="4958114" y="5143500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35EA2DC-676F-5CEE-E21E-DC4FB4D2F43A}"/>
              </a:ext>
            </a:extLst>
          </p:cNvPr>
          <p:cNvSpPr/>
          <p:nvPr/>
        </p:nvSpPr>
        <p:spPr>
          <a:xfrm>
            <a:off x="4442137" y="7581544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808C15-B480-1E08-73D2-30B2AB5E8425}"/>
              </a:ext>
            </a:extLst>
          </p:cNvPr>
          <p:cNvSpPr/>
          <p:nvPr/>
        </p:nvSpPr>
        <p:spPr>
          <a:xfrm>
            <a:off x="3357914" y="7929558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374758F2-F566-3AA4-1681-BC08ACD87576}"/>
              </a:ext>
            </a:extLst>
          </p:cNvPr>
          <p:cNvSpPr/>
          <p:nvPr/>
        </p:nvSpPr>
        <p:spPr>
          <a:xfrm rot="5400000">
            <a:off x="10333747" y="4360294"/>
            <a:ext cx="484984" cy="2291114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89BE94-CF4A-20FC-242B-7F08BD39DF70}"/>
              </a:ext>
            </a:extLst>
          </p:cNvPr>
          <p:cNvSpPr/>
          <p:nvPr/>
        </p:nvSpPr>
        <p:spPr>
          <a:xfrm>
            <a:off x="9144000" y="6515100"/>
            <a:ext cx="2886885" cy="1127924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Danh sách máy CN đã chọn (Điền SL + Mục đích (nếu cần))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7D8C93-9B68-8886-6055-2DAD193DCC88}"/>
              </a:ext>
            </a:extLst>
          </p:cNvPr>
          <p:cNvCxnSpPr>
            <a:cxnSpLocks/>
          </p:cNvCxnSpPr>
          <p:nvPr/>
        </p:nvCxnSpPr>
        <p:spPr>
          <a:xfrm flipV="1">
            <a:off x="10578796" y="5949159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24F989-5DEE-7390-00D9-86C3A5A6942B}"/>
              </a:ext>
            </a:extLst>
          </p:cNvPr>
          <p:cNvSpPr/>
          <p:nvPr/>
        </p:nvSpPr>
        <p:spPr>
          <a:xfrm>
            <a:off x="9267013" y="7719224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5D8792-A4B8-F358-9C40-0FA63FB25C19}"/>
              </a:ext>
            </a:extLst>
          </p:cNvPr>
          <p:cNvSpPr/>
          <p:nvPr/>
        </p:nvSpPr>
        <p:spPr>
          <a:xfrm>
            <a:off x="8182790" y="8067238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1348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219200" y="2950899"/>
            <a:ext cx="45529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Phân loại nhóm máy công nghệ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2E119-7F03-8138-D7C7-3E43E5F6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16301-66C1-48B6-D66E-5FD4505C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B2433-74A6-CFE0-6097-C1411F3EB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74" y="2171700"/>
            <a:ext cx="5437909" cy="5057636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1B0987C9-8F4E-4786-35A5-6CDBECAD764D}"/>
              </a:ext>
            </a:extLst>
          </p:cNvPr>
          <p:cNvSpPr txBox="1"/>
          <p:nvPr/>
        </p:nvSpPr>
        <p:spPr>
          <a:xfrm>
            <a:off x="1358930" y="2790075"/>
            <a:ext cx="4267286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Bảng cân đối </a:t>
            </a:r>
          </a:p>
        </p:txBody>
      </p:sp>
    </p:spTree>
    <p:extLst>
      <p:ext uri="{BB962C8B-B14F-4D97-AF65-F5344CB8AC3E}">
        <p14:creationId xmlns:p14="http://schemas.microsoft.com/office/powerpoint/2010/main" val="297323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2D570CA-A54B-E199-1455-F481D3BE6806}"/>
              </a:ext>
            </a:extLst>
          </p:cNvPr>
          <p:cNvSpPr txBox="1"/>
          <p:nvPr/>
        </p:nvSpPr>
        <p:spPr>
          <a:xfrm>
            <a:off x="1304192" y="1676620"/>
            <a:ext cx="6849207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Trưởng phòng QLTB tại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Cân đối mã hàng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FE432E-2465-7623-A86B-B2ADE9AA3C60}"/>
              </a:ext>
            </a:extLst>
          </p:cNvPr>
          <p:cNvSpPr/>
          <p:nvPr/>
        </p:nvSpPr>
        <p:spPr>
          <a:xfrm>
            <a:off x="11201400" y="5143500"/>
            <a:ext cx="3790488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2. Chọn ngày báo đỏ + nhóm máy CN thiếu và thêm lệnh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4CC16E-D8A6-FA1E-BE0E-9A51CA1679D7}"/>
              </a:ext>
            </a:extLst>
          </p:cNvPr>
          <p:cNvSpPr/>
          <p:nvPr/>
        </p:nvSpPr>
        <p:spPr>
          <a:xfrm>
            <a:off x="1845953" y="4901560"/>
            <a:ext cx="2907473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Bảng cân đối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DACFE-BA89-B4C4-AB71-E7D52D68D171}"/>
              </a:ext>
            </a:extLst>
          </p:cNvPr>
          <p:cNvSpPr/>
          <p:nvPr/>
        </p:nvSpPr>
        <p:spPr>
          <a:xfrm>
            <a:off x="6082169" y="5135363"/>
            <a:ext cx="3790488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“Bảng cân đối” trong phân hệ “Cân đối”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F2F46B-C519-DE68-6096-29F67E5B331C}"/>
              </a:ext>
            </a:extLst>
          </p:cNvPr>
          <p:cNvSpPr/>
          <p:nvPr/>
        </p:nvSpPr>
        <p:spPr>
          <a:xfrm>
            <a:off x="4968217" y="5609306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FF2F1A-74FF-C518-76B8-5D5FFF4D6CC1}"/>
              </a:ext>
            </a:extLst>
          </p:cNvPr>
          <p:cNvSpPr/>
          <p:nvPr/>
        </p:nvSpPr>
        <p:spPr>
          <a:xfrm>
            <a:off x="10082033" y="5592575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F4346D-49B3-0F52-C824-DCC904E6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09700"/>
            <a:ext cx="15697200" cy="849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3E81FD-C157-39E1-6EA3-10A4BE7B4838}"/>
              </a:ext>
            </a:extLst>
          </p:cNvPr>
          <p:cNvSpPr/>
          <p:nvPr/>
        </p:nvSpPr>
        <p:spPr>
          <a:xfrm>
            <a:off x="990600" y="2781300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C35DF-4573-9EC5-8549-266E67E8BFB8}"/>
              </a:ext>
            </a:extLst>
          </p:cNvPr>
          <p:cNvSpPr/>
          <p:nvPr/>
        </p:nvSpPr>
        <p:spPr>
          <a:xfrm>
            <a:off x="616527" y="2400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9459D-6EF8-C0A2-E318-001306C85826}"/>
              </a:ext>
            </a:extLst>
          </p:cNvPr>
          <p:cNvSpPr/>
          <p:nvPr/>
        </p:nvSpPr>
        <p:spPr>
          <a:xfrm>
            <a:off x="5410200" y="1742941"/>
            <a:ext cx="19050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76C87B-86CC-A848-AC81-C7DC58DB127D}"/>
              </a:ext>
            </a:extLst>
          </p:cNvPr>
          <p:cNvSpPr/>
          <p:nvPr/>
        </p:nvSpPr>
        <p:spPr>
          <a:xfrm>
            <a:off x="5036127" y="1361941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E617A23-8841-6ACD-9574-8315288315EA}"/>
              </a:ext>
            </a:extLst>
          </p:cNvPr>
          <p:cNvSpPr/>
          <p:nvPr/>
        </p:nvSpPr>
        <p:spPr>
          <a:xfrm rot="5400000">
            <a:off x="9338853" y="2912494"/>
            <a:ext cx="484984" cy="2291114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8C60DA-E648-587A-640E-0FB371DA3AF3}"/>
              </a:ext>
            </a:extLst>
          </p:cNvPr>
          <p:cNvSpPr/>
          <p:nvPr/>
        </p:nvSpPr>
        <p:spPr>
          <a:xfrm>
            <a:off x="8152326" y="5143501"/>
            <a:ext cx="2886885" cy="125254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Danh sách máy CN và tổng SL nhu cầu máy CN của tất cả mã hàng đã khai báo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952B1-7529-7B95-FEC0-F0516B3FAAD9}"/>
              </a:ext>
            </a:extLst>
          </p:cNvPr>
          <p:cNvCxnSpPr>
            <a:cxnSpLocks/>
          </p:cNvCxnSpPr>
          <p:nvPr/>
        </p:nvCxnSpPr>
        <p:spPr>
          <a:xfrm flipV="1">
            <a:off x="9583902" y="4501359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E69FA4-CFEC-5502-F76E-F27380D416C7}"/>
              </a:ext>
            </a:extLst>
          </p:cNvPr>
          <p:cNvSpPr/>
          <p:nvPr/>
        </p:nvSpPr>
        <p:spPr>
          <a:xfrm>
            <a:off x="11125200" y="1216980"/>
            <a:ext cx="4727094" cy="1027135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/>
              <a:t>Màu xanh (SL máy CN đã đáp ứng đủ)</a:t>
            </a:r>
          </a:p>
          <a:p>
            <a:pPr marL="342900" indent="-342900">
              <a:buFontTx/>
              <a:buChar char="-"/>
            </a:pPr>
            <a:r>
              <a:rPr lang="en-US" sz="2000"/>
              <a:t>Màu đỏ (cần bổ sung thêm máy CN) </a:t>
            </a:r>
          </a:p>
          <a:p>
            <a:r>
              <a:rPr lang="en-US" sz="2000"/>
              <a:t>=&gt; Lập lệnh thuê/mua/mượn cho ô đỏ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710ECAF2-E497-DD5B-F9D2-76F33C732985}"/>
              </a:ext>
            </a:extLst>
          </p:cNvPr>
          <p:cNvSpPr/>
          <p:nvPr/>
        </p:nvSpPr>
        <p:spPr>
          <a:xfrm rot="18570308">
            <a:off x="9559391" y="2566149"/>
            <a:ext cx="1661955" cy="10075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A3A07-BF10-B951-2301-2F03F997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85900"/>
            <a:ext cx="15621000" cy="844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00DA47A3-72B0-0858-7B09-7FAEC27B1517}"/>
              </a:ext>
            </a:extLst>
          </p:cNvPr>
          <p:cNvSpPr/>
          <p:nvPr/>
        </p:nvSpPr>
        <p:spPr>
          <a:xfrm rot="5400000">
            <a:off x="5048326" y="6003770"/>
            <a:ext cx="266520" cy="4876773"/>
          </a:xfrm>
          <a:prstGeom prst="rightBrace">
            <a:avLst>
              <a:gd name="adj1" fmla="val 0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403ECC-42AB-E506-EB32-8D173D5E6FD2}"/>
              </a:ext>
            </a:extLst>
          </p:cNvPr>
          <p:cNvSpPr/>
          <p:nvPr/>
        </p:nvSpPr>
        <p:spPr>
          <a:xfrm>
            <a:off x="4038579" y="9321604"/>
            <a:ext cx="2286013" cy="78145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Chi tiết nhu cầu máy CN theo vị trí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EDC72A-D8C1-035D-EF94-6BEBB8B8B7D0}"/>
              </a:ext>
            </a:extLst>
          </p:cNvPr>
          <p:cNvCxnSpPr>
            <a:cxnSpLocks/>
          </p:cNvCxnSpPr>
          <p:nvPr/>
        </p:nvCxnSpPr>
        <p:spPr>
          <a:xfrm flipV="1">
            <a:off x="5181586" y="8724900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330566A-7C35-AD36-3E42-93E30030F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85" y="4381500"/>
            <a:ext cx="3334215" cy="2095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EE9964-3C60-79FB-0583-EAD60E0E4632}"/>
              </a:ext>
            </a:extLst>
          </p:cNvPr>
          <p:cNvCxnSpPr>
            <a:cxnSpLocks/>
          </p:cNvCxnSpPr>
          <p:nvPr/>
        </p:nvCxnSpPr>
        <p:spPr>
          <a:xfrm flipV="1">
            <a:off x="4343400" y="5981700"/>
            <a:ext cx="762000" cy="66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4F6FB5-4AF2-A36F-BA00-7BA6A1CEBCC4}"/>
              </a:ext>
            </a:extLst>
          </p:cNvPr>
          <p:cNvSpPr/>
          <p:nvPr/>
        </p:nvSpPr>
        <p:spPr>
          <a:xfrm>
            <a:off x="2743199" y="4654567"/>
            <a:ext cx="2286013" cy="1017219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Tổng nhu cầu máy CN theo chi nhánh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B7A29-87F7-350A-D31E-81BFF7584195}"/>
              </a:ext>
            </a:extLst>
          </p:cNvPr>
          <p:cNvSpPr/>
          <p:nvPr/>
        </p:nvSpPr>
        <p:spPr>
          <a:xfrm>
            <a:off x="7238997" y="4991100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C4DFED-7CB5-D155-A5DB-0B6F584B448E}"/>
              </a:ext>
            </a:extLst>
          </p:cNvPr>
          <p:cNvCxnSpPr>
            <a:cxnSpLocks/>
          </p:cNvCxnSpPr>
          <p:nvPr/>
        </p:nvCxnSpPr>
        <p:spPr>
          <a:xfrm flipV="1">
            <a:off x="9056317" y="5255243"/>
            <a:ext cx="849683" cy="3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EFFDD5-68FC-500A-73F5-F329A8D9ED17}"/>
              </a:ext>
            </a:extLst>
          </p:cNvPr>
          <p:cNvSpPr/>
          <p:nvPr/>
        </p:nvSpPr>
        <p:spPr>
          <a:xfrm>
            <a:off x="10134583" y="4654567"/>
            <a:ext cx="2819417" cy="1017219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Dựa vào SL này -&gt; thêm lệnh thuê / mua / mượn máy CN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50C83-0E39-639B-2102-6B4F9101CD98}"/>
              </a:ext>
            </a:extLst>
          </p:cNvPr>
          <p:cNvSpPr/>
          <p:nvPr/>
        </p:nvSpPr>
        <p:spPr>
          <a:xfrm>
            <a:off x="7619973" y="9454206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E48CDC-9860-D63F-D53A-8BE006EFFA6D}"/>
              </a:ext>
            </a:extLst>
          </p:cNvPr>
          <p:cNvSpPr/>
          <p:nvPr/>
        </p:nvSpPr>
        <p:spPr>
          <a:xfrm>
            <a:off x="7211237" y="9080425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161FCF7-C13D-06D6-91F1-D0481903A79E}"/>
              </a:ext>
            </a:extLst>
          </p:cNvPr>
          <p:cNvSpPr/>
          <p:nvPr/>
        </p:nvSpPr>
        <p:spPr>
          <a:xfrm rot="5400000">
            <a:off x="12668327" y="6038774"/>
            <a:ext cx="266520" cy="4876773"/>
          </a:xfrm>
          <a:prstGeom prst="rightBrace">
            <a:avLst>
              <a:gd name="adj1" fmla="val 0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96E56-550B-CFD1-3F80-E4734D83B7E9}"/>
              </a:ext>
            </a:extLst>
          </p:cNvPr>
          <p:cNvSpPr/>
          <p:nvPr/>
        </p:nvSpPr>
        <p:spPr>
          <a:xfrm>
            <a:off x="11049000" y="9321604"/>
            <a:ext cx="3505196" cy="78145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Danh sách các lệnh thuê/ mua / mượn máy CN đã lập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6D5B0D-E34A-4E59-1F97-F55B89AFC94B}"/>
              </a:ext>
            </a:extLst>
          </p:cNvPr>
          <p:cNvCxnSpPr>
            <a:cxnSpLocks/>
          </p:cNvCxnSpPr>
          <p:nvPr/>
        </p:nvCxnSpPr>
        <p:spPr>
          <a:xfrm flipV="1">
            <a:off x="12801607" y="8724900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0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chính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2847" y="7385608"/>
            <a:ext cx="2795869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Khai báo mã hàng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7459" y="7619411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“Khai báo mã hàng” trong phân hệ “Cân đối”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EE0CE-2915-6FC8-9974-AE2D2C37687F}"/>
              </a:ext>
            </a:extLst>
          </p:cNvPr>
          <p:cNvSpPr/>
          <p:nvPr/>
        </p:nvSpPr>
        <p:spPr>
          <a:xfrm>
            <a:off x="10479994" y="7619411"/>
            <a:ext cx="3790488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“Thêm mã hàng”, điền thông tin, chọn nhóm máy CN, điền số lượng và lưu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B6D58D-553E-DC01-D42B-A941A0393C49}"/>
              </a:ext>
            </a:extLst>
          </p:cNvPr>
          <p:cNvSpPr/>
          <p:nvPr/>
        </p:nvSpPr>
        <p:spPr>
          <a:xfrm>
            <a:off x="1065953" y="4762500"/>
            <a:ext cx="3045668" cy="172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Phân loại nhóm máy CN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7B9A36-54F1-9E83-E292-48C95E50FE5B}"/>
              </a:ext>
            </a:extLst>
          </p:cNvPr>
          <p:cNvSpPr/>
          <p:nvPr/>
        </p:nvSpPr>
        <p:spPr>
          <a:xfrm>
            <a:off x="4941158" y="5060756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“Phân loại nhóm máy CN” trong phân hệ “Cân đối”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851EC-3D2D-A133-6EC6-10C27C90F8B6}"/>
              </a:ext>
            </a:extLst>
          </p:cNvPr>
          <p:cNvSpPr/>
          <p:nvPr/>
        </p:nvSpPr>
        <p:spPr>
          <a:xfrm>
            <a:off x="9676753" y="5035923"/>
            <a:ext cx="2828556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2. Chọn “Phân loại nhóm máy CN”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CAAD242-B6E4-03CA-2415-0BE8D8B34630}"/>
              </a:ext>
            </a:extLst>
          </p:cNvPr>
          <p:cNvSpPr/>
          <p:nvPr/>
        </p:nvSpPr>
        <p:spPr>
          <a:xfrm>
            <a:off x="4226902" y="5511290"/>
            <a:ext cx="506007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223C4F9-E9EA-8581-E326-BD9BD7577559}"/>
              </a:ext>
            </a:extLst>
          </p:cNvPr>
          <p:cNvSpPr/>
          <p:nvPr/>
        </p:nvSpPr>
        <p:spPr>
          <a:xfrm>
            <a:off x="9044041" y="5534700"/>
            <a:ext cx="506007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A12E6-D52A-B0DE-CC53-DA7CDEB248FA}"/>
              </a:ext>
            </a:extLst>
          </p:cNvPr>
          <p:cNvSpPr/>
          <p:nvPr/>
        </p:nvSpPr>
        <p:spPr>
          <a:xfrm>
            <a:off x="13334846" y="5060757"/>
            <a:ext cx="2828556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3. Chọn tài sản + nhóm máy CN và phân loại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99F7FEF-8C58-DCEA-2E99-AF7E2874BF31}"/>
              </a:ext>
            </a:extLst>
          </p:cNvPr>
          <p:cNvSpPr/>
          <p:nvPr/>
        </p:nvSpPr>
        <p:spPr>
          <a:xfrm>
            <a:off x="12702134" y="5559534"/>
            <a:ext cx="506007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A1B52B0-094E-FF5C-C046-C039FEF56244}"/>
              </a:ext>
            </a:extLst>
          </p:cNvPr>
          <p:cNvSpPr/>
          <p:nvPr/>
        </p:nvSpPr>
        <p:spPr>
          <a:xfrm>
            <a:off x="4074459" y="8093355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0275B8A-FB1F-1E8D-6653-BE4A5B1D26C6}"/>
              </a:ext>
            </a:extLst>
          </p:cNvPr>
          <p:cNvSpPr/>
          <p:nvPr/>
        </p:nvSpPr>
        <p:spPr>
          <a:xfrm>
            <a:off x="9326626" y="8093355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4AB531-65BA-8940-786D-E68AE7342514}"/>
              </a:ext>
            </a:extLst>
          </p:cNvPr>
          <p:cNvSpPr/>
          <p:nvPr/>
        </p:nvSpPr>
        <p:spPr>
          <a:xfrm>
            <a:off x="1102221" y="2193619"/>
            <a:ext cx="3045668" cy="172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Thêm nhóm máy CN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548F16-432E-5B1D-951E-EDFF01F9ED0C}"/>
              </a:ext>
            </a:extLst>
          </p:cNvPr>
          <p:cNvSpPr/>
          <p:nvPr/>
        </p:nvSpPr>
        <p:spPr>
          <a:xfrm>
            <a:off x="5358919" y="2491875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“Nhóm máy công nghệ” tại danh mục “phân loại tài sản”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84445-6819-EDF9-360F-C15E7EB687A7}"/>
              </a:ext>
            </a:extLst>
          </p:cNvPr>
          <p:cNvSpPr/>
          <p:nvPr/>
        </p:nvSpPr>
        <p:spPr>
          <a:xfrm>
            <a:off x="10533673" y="2491876"/>
            <a:ext cx="3429000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Nhập thông tin nhóm máy công nghệ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80ABD5E-B1B2-3453-54D9-8694E7BB9FE5}"/>
              </a:ext>
            </a:extLst>
          </p:cNvPr>
          <p:cNvSpPr/>
          <p:nvPr/>
        </p:nvSpPr>
        <p:spPr>
          <a:xfrm>
            <a:off x="4263170" y="2942409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1F42C5-DF46-0D51-E813-A9201523A4ED}"/>
              </a:ext>
            </a:extLst>
          </p:cNvPr>
          <p:cNvSpPr/>
          <p:nvPr/>
        </p:nvSpPr>
        <p:spPr>
          <a:xfrm>
            <a:off x="9442125" y="2965819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D39554-D8AE-37BD-1738-4E6068A4D082}"/>
              </a:ext>
            </a:extLst>
          </p:cNvPr>
          <p:cNvSpPr/>
          <p:nvPr/>
        </p:nvSpPr>
        <p:spPr>
          <a:xfrm>
            <a:off x="15417319" y="2525605"/>
            <a:ext cx="2209800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 Lưu thông tin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A6A3719-072B-941F-118A-107CC9235E0D}"/>
              </a:ext>
            </a:extLst>
          </p:cNvPr>
          <p:cNvSpPr/>
          <p:nvPr/>
        </p:nvSpPr>
        <p:spPr>
          <a:xfrm>
            <a:off x="14274319" y="2942409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B6E77-532D-4731-CE76-1FA44EE9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06" y="1333500"/>
            <a:ext cx="15988987" cy="8649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6F0676-7452-4948-C140-B3FB843BA13B}"/>
              </a:ext>
            </a:extLst>
          </p:cNvPr>
          <p:cNvSpPr/>
          <p:nvPr/>
        </p:nvSpPr>
        <p:spPr>
          <a:xfrm>
            <a:off x="9372600" y="3162300"/>
            <a:ext cx="1676400" cy="375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E15DA-79FC-82CC-B76C-9CB07554AF26}"/>
              </a:ext>
            </a:extLst>
          </p:cNvPr>
          <p:cNvSpPr/>
          <p:nvPr/>
        </p:nvSpPr>
        <p:spPr>
          <a:xfrm>
            <a:off x="2743200" y="5524500"/>
            <a:ext cx="1143000" cy="375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F5044A-C8F8-FF26-AF28-D8F90ECFD12E}"/>
              </a:ext>
            </a:extLst>
          </p:cNvPr>
          <p:cNvSpPr/>
          <p:nvPr/>
        </p:nvSpPr>
        <p:spPr>
          <a:xfrm>
            <a:off x="2362200" y="51435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A03074B-1450-0FF1-A79B-9B86FF092C47}"/>
              </a:ext>
            </a:extLst>
          </p:cNvPr>
          <p:cNvSpPr/>
          <p:nvPr/>
        </p:nvSpPr>
        <p:spPr>
          <a:xfrm>
            <a:off x="8032153" y="4565198"/>
            <a:ext cx="242491" cy="1159449"/>
          </a:xfrm>
          <a:prstGeom prst="rightBrace">
            <a:avLst>
              <a:gd name="adj1" fmla="val 8333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033CCE-8AAF-4E97-701F-F294DF78C8F8}"/>
              </a:ext>
            </a:extLst>
          </p:cNvPr>
          <p:cNvSpPr/>
          <p:nvPr/>
        </p:nvSpPr>
        <p:spPr>
          <a:xfrm>
            <a:off x="9372599" y="4674751"/>
            <a:ext cx="1676401" cy="849749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Điền thông tin lệnh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7A7596-0FC5-AFAF-407F-65D6E036ACA6}"/>
              </a:ext>
            </a:extLst>
          </p:cNvPr>
          <p:cNvCxnSpPr>
            <a:cxnSpLocks/>
          </p:cNvCxnSpPr>
          <p:nvPr/>
        </p:nvCxnSpPr>
        <p:spPr>
          <a:xfrm flipH="1">
            <a:off x="8534400" y="5127629"/>
            <a:ext cx="609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9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F139E3-18BC-AFC0-8FCF-48769CF4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900"/>
            <a:ext cx="15544800" cy="841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F7A45C-6098-BAAA-6250-5F857222CE0E}"/>
              </a:ext>
            </a:extLst>
          </p:cNvPr>
          <p:cNvSpPr/>
          <p:nvPr/>
        </p:nvSpPr>
        <p:spPr>
          <a:xfrm>
            <a:off x="9448800" y="3314700"/>
            <a:ext cx="1600200" cy="304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9639C-BEB6-D1BF-CF22-4122DA365A39}"/>
              </a:ext>
            </a:extLst>
          </p:cNvPr>
          <p:cNvSpPr/>
          <p:nvPr/>
        </p:nvSpPr>
        <p:spPr>
          <a:xfrm>
            <a:off x="7581899" y="8115300"/>
            <a:ext cx="9334501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737AC5-CAF9-D0A7-696E-D3769FECEDAA}"/>
              </a:ext>
            </a:extLst>
          </p:cNvPr>
          <p:cNvSpPr/>
          <p:nvPr/>
        </p:nvSpPr>
        <p:spPr>
          <a:xfrm>
            <a:off x="8915400" y="4570391"/>
            <a:ext cx="2971800" cy="1321695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Sau khi thêm lệnh mới, máy CN của các ngày lập lệnh tự động xanh (tức đã đủ SL máy CN)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92C44F-6A36-3288-D444-979747B790F9}"/>
              </a:ext>
            </a:extLst>
          </p:cNvPr>
          <p:cNvCxnSpPr>
            <a:cxnSpLocks/>
          </p:cNvCxnSpPr>
          <p:nvPr/>
        </p:nvCxnSpPr>
        <p:spPr>
          <a:xfrm flipV="1">
            <a:off x="10210800" y="38481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9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219200" y="2950899"/>
            <a:ext cx="45529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Phân loại nhóm máy công nghệ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2E119-7F03-8138-D7C7-3E43E5F6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16301-66C1-48B6-D66E-5FD4505C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B2433-74A6-CFE0-6097-C1411F3EB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74" y="2171700"/>
            <a:ext cx="5437909" cy="5057636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1B0987C9-8F4E-4786-35A5-6CDBECAD764D}"/>
              </a:ext>
            </a:extLst>
          </p:cNvPr>
          <p:cNvSpPr txBox="1"/>
          <p:nvPr/>
        </p:nvSpPr>
        <p:spPr>
          <a:xfrm>
            <a:off x="1358930" y="2790075"/>
            <a:ext cx="4267286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Kế hoạch thực hiện cân đối </a:t>
            </a:r>
          </a:p>
        </p:txBody>
      </p:sp>
    </p:spTree>
    <p:extLst>
      <p:ext uri="{BB962C8B-B14F-4D97-AF65-F5344CB8AC3E}">
        <p14:creationId xmlns:p14="http://schemas.microsoft.com/office/powerpoint/2010/main" val="52681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2D570CA-A54B-E199-1455-F481D3BE6806}"/>
              </a:ext>
            </a:extLst>
          </p:cNvPr>
          <p:cNvSpPr txBox="1"/>
          <p:nvPr/>
        </p:nvSpPr>
        <p:spPr>
          <a:xfrm>
            <a:off x="1304192" y="1676620"/>
            <a:ext cx="8979384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Trưởng phòng QLTB tại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Theo dõi kế hoạch thực hiện cân đối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1559C4-E46F-D5D8-895F-BBC8D4DE07A7}"/>
              </a:ext>
            </a:extLst>
          </p:cNvPr>
          <p:cNvSpPr/>
          <p:nvPr/>
        </p:nvSpPr>
        <p:spPr>
          <a:xfrm>
            <a:off x="1943672" y="5073844"/>
            <a:ext cx="3045668" cy="172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Kế hoạch thực hiện cân đối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D3861-AA95-33F4-F472-CDB02459C496}"/>
              </a:ext>
            </a:extLst>
          </p:cNvPr>
          <p:cNvSpPr/>
          <p:nvPr/>
        </p:nvSpPr>
        <p:spPr>
          <a:xfrm>
            <a:off x="6200370" y="5372100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“Kế hoạch thực hiện” tại phân hệ “Cân đối”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EA5C7-798D-8294-C4AB-6B7C3220286E}"/>
              </a:ext>
            </a:extLst>
          </p:cNvPr>
          <p:cNvSpPr/>
          <p:nvPr/>
        </p:nvSpPr>
        <p:spPr>
          <a:xfrm>
            <a:off x="11375124" y="5372101"/>
            <a:ext cx="3429000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Theo dõi thực hiện cân đối máy theo bảng, tích chọn “Thực hiện”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38BEA9-CDF0-C5FD-2545-F1EB013B9A10}"/>
              </a:ext>
            </a:extLst>
          </p:cNvPr>
          <p:cNvSpPr/>
          <p:nvPr/>
        </p:nvSpPr>
        <p:spPr>
          <a:xfrm>
            <a:off x="5104621" y="5822634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742D939-A66F-6D56-3DBA-389CBBF35118}"/>
              </a:ext>
            </a:extLst>
          </p:cNvPr>
          <p:cNvSpPr/>
          <p:nvPr/>
        </p:nvSpPr>
        <p:spPr>
          <a:xfrm>
            <a:off x="10283576" y="5846044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4. Bảng cân đối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D8C07-7835-EE33-43E6-FA3A7658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9700"/>
            <a:ext cx="15621000" cy="846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2AA8A-4C04-C9F4-DDD1-F22747BDFCC1}"/>
              </a:ext>
            </a:extLst>
          </p:cNvPr>
          <p:cNvSpPr/>
          <p:nvPr/>
        </p:nvSpPr>
        <p:spPr>
          <a:xfrm>
            <a:off x="990600" y="2781300"/>
            <a:ext cx="16764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5647B4-8A09-BBC9-596C-98D355A9DE74}"/>
              </a:ext>
            </a:extLst>
          </p:cNvPr>
          <p:cNvSpPr/>
          <p:nvPr/>
        </p:nvSpPr>
        <p:spPr>
          <a:xfrm>
            <a:off x="616527" y="2400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627C4-5E73-FE08-2B24-77858CC2FE30}"/>
              </a:ext>
            </a:extLst>
          </p:cNvPr>
          <p:cNvSpPr/>
          <p:nvPr/>
        </p:nvSpPr>
        <p:spPr>
          <a:xfrm>
            <a:off x="7200899" y="1690255"/>
            <a:ext cx="19050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B148FD-2632-8DF4-BBDF-583A42FA7D07}"/>
              </a:ext>
            </a:extLst>
          </p:cNvPr>
          <p:cNvSpPr/>
          <p:nvPr/>
        </p:nvSpPr>
        <p:spPr>
          <a:xfrm>
            <a:off x="6826826" y="1309255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0863672-A0C5-1E42-9C0F-0BA4BF92E7D8}"/>
              </a:ext>
            </a:extLst>
          </p:cNvPr>
          <p:cNvSpPr/>
          <p:nvPr/>
        </p:nvSpPr>
        <p:spPr>
          <a:xfrm rot="5400000">
            <a:off x="7010398" y="944613"/>
            <a:ext cx="381001" cy="8115280"/>
          </a:xfrm>
          <a:prstGeom prst="rightBrace">
            <a:avLst>
              <a:gd name="adj1" fmla="val 0"/>
              <a:gd name="adj2" fmla="val 5055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CDE56B-BC60-9051-6677-33CD6A0D52D2}"/>
              </a:ext>
            </a:extLst>
          </p:cNvPr>
          <p:cNvSpPr/>
          <p:nvPr/>
        </p:nvSpPr>
        <p:spPr>
          <a:xfrm>
            <a:off x="5207576" y="6077929"/>
            <a:ext cx="4000499" cy="1143000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Danh sách trạng thái các lệnh thuê/ mua / mượn máy CN đã lập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5D9ACB-6CD4-6325-5072-4F54BA6AD209}"/>
              </a:ext>
            </a:extLst>
          </p:cNvPr>
          <p:cNvCxnSpPr>
            <a:cxnSpLocks/>
          </p:cNvCxnSpPr>
          <p:nvPr/>
        </p:nvCxnSpPr>
        <p:spPr>
          <a:xfrm flipV="1">
            <a:off x="7200907" y="5461196"/>
            <a:ext cx="0" cy="51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7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chính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658137-6D02-C43C-C666-28936E4564F9}"/>
              </a:ext>
            </a:extLst>
          </p:cNvPr>
          <p:cNvSpPr/>
          <p:nvPr/>
        </p:nvSpPr>
        <p:spPr>
          <a:xfrm>
            <a:off x="981244" y="5835844"/>
            <a:ext cx="3045668" cy="172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Kế hoạch thực hiện cân đối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E4938-64F5-F4BE-9135-B4B627B43500}"/>
              </a:ext>
            </a:extLst>
          </p:cNvPr>
          <p:cNvSpPr/>
          <p:nvPr/>
        </p:nvSpPr>
        <p:spPr>
          <a:xfrm>
            <a:off x="5237942" y="6134100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“Kế hoạch thực hiện” tại phân hệ “Cân đối”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E28BC-147A-D884-8551-66AD36B5AF6F}"/>
              </a:ext>
            </a:extLst>
          </p:cNvPr>
          <p:cNvSpPr/>
          <p:nvPr/>
        </p:nvSpPr>
        <p:spPr>
          <a:xfrm>
            <a:off x="10412696" y="6134101"/>
            <a:ext cx="3429000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Theo dõi thực hiện cân đối máy theo bảng, tích chọn “Thực hiện”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3FCCF5B-E68D-A71C-E08C-11B2C37999B3}"/>
              </a:ext>
            </a:extLst>
          </p:cNvPr>
          <p:cNvSpPr/>
          <p:nvPr/>
        </p:nvSpPr>
        <p:spPr>
          <a:xfrm>
            <a:off x="4142193" y="6584634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E63186-EF55-26E3-3ABD-E2B057ADB0BD}"/>
              </a:ext>
            </a:extLst>
          </p:cNvPr>
          <p:cNvSpPr/>
          <p:nvPr/>
        </p:nvSpPr>
        <p:spPr>
          <a:xfrm>
            <a:off x="9321148" y="6608044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33FCA2-CCA8-7E21-C95C-D76DEDFFAEBA}"/>
              </a:ext>
            </a:extLst>
          </p:cNvPr>
          <p:cNvSpPr/>
          <p:nvPr/>
        </p:nvSpPr>
        <p:spPr>
          <a:xfrm>
            <a:off x="10336691" y="3175790"/>
            <a:ext cx="3790488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2. Chọn ngày báo đỏ + nhóm máy CN thiếu và thêm lệnh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EFA20E-5423-07F7-1AF0-47BDF6E859E9}"/>
              </a:ext>
            </a:extLst>
          </p:cNvPr>
          <p:cNvSpPr/>
          <p:nvPr/>
        </p:nvSpPr>
        <p:spPr>
          <a:xfrm>
            <a:off x="981244" y="2933850"/>
            <a:ext cx="2907473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Bảng cân đối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7C2A94-00E0-548E-68E7-6396A756BC9B}"/>
              </a:ext>
            </a:extLst>
          </p:cNvPr>
          <p:cNvSpPr/>
          <p:nvPr/>
        </p:nvSpPr>
        <p:spPr>
          <a:xfrm>
            <a:off x="5217460" y="3167653"/>
            <a:ext cx="3790488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“Bảng cân đối” trong phân hệ “Cân đối”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0AE67DD-F9C5-B8FB-8B65-B4628418DC35}"/>
              </a:ext>
            </a:extLst>
          </p:cNvPr>
          <p:cNvSpPr/>
          <p:nvPr/>
        </p:nvSpPr>
        <p:spPr>
          <a:xfrm>
            <a:off x="4103508" y="3641596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4614796-3142-669C-4759-32EC9CDCC2E1}"/>
              </a:ext>
            </a:extLst>
          </p:cNvPr>
          <p:cNvSpPr/>
          <p:nvPr/>
        </p:nvSpPr>
        <p:spPr>
          <a:xfrm>
            <a:off x="9217324" y="3624865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510AB-C9FA-DF73-1FA0-2B3894ED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409442" y="2950899"/>
            <a:ext cx="42481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Thêm nhóm máy CN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80F3-3762-8BB4-E547-97FBE430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9036206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Thêm nhóm máy công nghệ 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84BF5822-7B64-F3EF-4F22-DFC78764028C}"/>
              </a:ext>
            </a:extLst>
          </p:cNvPr>
          <p:cNvSpPr txBox="1"/>
          <p:nvPr/>
        </p:nvSpPr>
        <p:spPr>
          <a:xfrm>
            <a:off x="1304192" y="1676620"/>
            <a:ext cx="8601808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Trưởng phòng QLTB tại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Thêm nhóm máy CN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CD8AB2-1400-0F7B-3009-6613EE19331D}"/>
              </a:ext>
            </a:extLst>
          </p:cNvPr>
          <p:cNvSpPr/>
          <p:nvPr/>
        </p:nvSpPr>
        <p:spPr>
          <a:xfrm>
            <a:off x="848702" y="4653837"/>
            <a:ext cx="3045668" cy="172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Thêm nhóm máy CN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F9EF4-E18B-C122-11A0-A40FB171DA71}"/>
              </a:ext>
            </a:extLst>
          </p:cNvPr>
          <p:cNvSpPr/>
          <p:nvPr/>
        </p:nvSpPr>
        <p:spPr>
          <a:xfrm>
            <a:off x="5105400" y="4952093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“Nhóm máy công nghệ” tại danh mục “phân loại tài sản”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CDBB33-201D-6B9A-FC80-AAC466874848}"/>
              </a:ext>
            </a:extLst>
          </p:cNvPr>
          <p:cNvSpPr/>
          <p:nvPr/>
        </p:nvSpPr>
        <p:spPr>
          <a:xfrm>
            <a:off x="10280154" y="4952094"/>
            <a:ext cx="3429000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Nhập thông tin nhóm máy công nghệ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B453CE4-1C7E-CC6B-572B-66DD1BD41160}"/>
              </a:ext>
            </a:extLst>
          </p:cNvPr>
          <p:cNvSpPr/>
          <p:nvPr/>
        </p:nvSpPr>
        <p:spPr>
          <a:xfrm>
            <a:off x="4009651" y="5402627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676E3E1-1DF1-494F-41C0-E0E662D7A7A4}"/>
              </a:ext>
            </a:extLst>
          </p:cNvPr>
          <p:cNvSpPr/>
          <p:nvPr/>
        </p:nvSpPr>
        <p:spPr>
          <a:xfrm>
            <a:off x="9188606" y="5426037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1F378B-073D-A615-69A0-AAD480611E29}"/>
              </a:ext>
            </a:extLst>
          </p:cNvPr>
          <p:cNvSpPr/>
          <p:nvPr/>
        </p:nvSpPr>
        <p:spPr>
          <a:xfrm>
            <a:off x="15163800" y="4985823"/>
            <a:ext cx="2209800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 Lưu thông tin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CAC7DA9-0714-37F1-23C7-5D800F31EFA7}"/>
              </a:ext>
            </a:extLst>
          </p:cNvPr>
          <p:cNvSpPr/>
          <p:nvPr/>
        </p:nvSpPr>
        <p:spPr>
          <a:xfrm>
            <a:off x="14020800" y="5402627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9036206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Thêm nhóm máy công nghệ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0B6D2-B317-A655-8719-A1F8E1BE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7" y="1485900"/>
            <a:ext cx="15617646" cy="846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F1ED74-2158-B2F4-D979-CFD5FDE56F00}"/>
              </a:ext>
            </a:extLst>
          </p:cNvPr>
          <p:cNvSpPr/>
          <p:nvPr/>
        </p:nvSpPr>
        <p:spPr>
          <a:xfrm>
            <a:off x="3276600" y="2137802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CEFFD5-9824-ECEE-B90D-3C06D493B779}"/>
              </a:ext>
            </a:extLst>
          </p:cNvPr>
          <p:cNvSpPr/>
          <p:nvPr/>
        </p:nvSpPr>
        <p:spPr>
          <a:xfrm>
            <a:off x="2819400" y="175680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272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9036206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Thêm nhóm máy công nghệ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B225E-F7B1-7BCA-F382-4009E4CF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2100"/>
            <a:ext cx="7614069" cy="836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2AC280-BCD8-3AF1-320A-0A1B2A9FB687}"/>
              </a:ext>
            </a:extLst>
          </p:cNvPr>
          <p:cNvSpPr/>
          <p:nvPr/>
        </p:nvSpPr>
        <p:spPr>
          <a:xfrm>
            <a:off x="1905000" y="9639300"/>
            <a:ext cx="1233055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E86CC4-38C1-2ABE-FAC3-92B9453D2949}"/>
              </a:ext>
            </a:extLst>
          </p:cNvPr>
          <p:cNvSpPr/>
          <p:nvPr/>
        </p:nvSpPr>
        <p:spPr>
          <a:xfrm>
            <a:off x="1524000" y="92583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C3642E-6C51-D736-4F9C-6C36DF62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890" y="1593273"/>
            <a:ext cx="7579110" cy="833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F3943C-2676-BEB4-8749-507538435B11}"/>
              </a:ext>
            </a:extLst>
          </p:cNvPr>
          <p:cNvCxnSpPr>
            <a:cxnSpLocks/>
          </p:cNvCxnSpPr>
          <p:nvPr/>
        </p:nvCxnSpPr>
        <p:spPr>
          <a:xfrm flipH="1">
            <a:off x="12344400" y="3543300"/>
            <a:ext cx="2133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589320-BBD8-1C6C-A5F1-32571FB73A63}"/>
              </a:ext>
            </a:extLst>
          </p:cNvPr>
          <p:cNvSpPr/>
          <p:nvPr/>
        </p:nvSpPr>
        <p:spPr>
          <a:xfrm>
            <a:off x="14630400" y="3070746"/>
            <a:ext cx="2438400" cy="777354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Nhập STT, Tên, Đơn vị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28336F-530C-019B-C4E3-72976A560F43}"/>
              </a:ext>
            </a:extLst>
          </p:cNvPr>
          <p:cNvCxnSpPr>
            <a:cxnSpLocks/>
          </p:cNvCxnSpPr>
          <p:nvPr/>
        </p:nvCxnSpPr>
        <p:spPr>
          <a:xfrm flipV="1">
            <a:off x="12573000" y="4076700"/>
            <a:ext cx="0" cy="120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B49477-D613-9728-B439-15DCB62436A0}"/>
              </a:ext>
            </a:extLst>
          </p:cNvPr>
          <p:cNvSpPr/>
          <p:nvPr/>
        </p:nvSpPr>
        <p:spPr>
          <a:xfrm>
            <a:off x="11353800" y="5409449"/>
            <a:ext cx="3276592" cy="120188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Bấm “Insert” trên bàn phím để thêm nhiều dòng dữ liệu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776E10-FCFE-27A2-B7D2-1E3840155E05}"/>
              </a:ext>
            </a:extLst>
          </p:cNvPr>
          <p:cNvSpPr/>
          <p:nvPr/>
        </p:nvSpPr>
        <p:spPr>
          <a:xfrm>
            <a:off x="10918876" y="9621981"/>
            <a:ext cx="1233055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D35F10-10AC-1DB4-F83C-670086179896}"/>
              </a:ext>
            </a:extLst>
          </p:cNvPr>
          <p:cNvSpPr/>
          <p:nvPr/>
        </p:nvSpPr>
        <p:spPr>
          <a:xfrm>
            <a:off x="10537876" y="9171211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5DB28F4-5934-52A0-97A2-D65D0E8F6F06}"/>
              </a:ext>
            </a:extLst>
          </p:cNvPr>
          <p:cNvSpPr/>
          <p:nvPr/>
        </p:nvSpPr>
        <p:spPr>
          <a:xfrm>
            <a:off x="8800331" y="5315156"/>
            <a:ext cx="886209" cy="1885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16CF07-79F0-E953-0264-44AB15BD3979}"/>
              </a:ext>
            </a:extLst>
          </p:cNvPr>
          <p:cNvSpPr/>
          <p:nvPr/>
        </p:nvSpPr>
        <p:spPr>
          <a:xfrm>
            <a:off x="12344400" y="33528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137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085936" y="2950899"/>
            <a:ext cx="45529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Phân loại nhóm máy công nghệ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2E119-7F03-8138-D7C7-3E43E5F6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16301-66C1-48B6-D66E-5FD4505C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7467599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Phân loại nhóm máy công nghệ 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2D570CA-A54B-E199-1455-F481D3BE6806}"/>
              </a:ext>
            </a:extLst>
          </p:cNvPr>
          <p:cNvSpPr txBox="1"/>
          <p:nvPr/>
        </p:nvSpPr>
        <p:spPr>
          <a:xfrm>
            <a:off x="1304192" y="1676620"/>
            <a:ext cx="6849207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Trưởng phòng QLTB tại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Phân loại nhóm máy CN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399F16-E544-E255-BDDE-BA6DC1A4E14F}"/>
              </a:ext>
            </a:extLst>
          </p:cNvPr>
          <p:cNvSpPr/>
          <p:nvPr/>
        </p:nvSpPr>
        <p:spPr>
          <a:xfrm>
            <a:off x="1065953" y="4762500"/>
            <a:ext cx="3045668" cy="172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Phân loại nhóm máy CN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6BA95-9A4C-A8F4-EA5B-F3DB20B6E60A}"/>
              </a:ext>
            </a:extLst>
          </p:cNvPr>
          <p:cNvSpPr/>
          <p:nvPr/>
        </p:nvSpPr>
        <p:spPr>
          <a:xfrm>
            <a:off x="4941158" y="5060756"/>
            <a:ext cx="3906058" cy="117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“Phân loại nhóm máy CN” trong phân hệ “Cân đối”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1318C-F5FD-3E0C-EAF3-114AC8C9EFB1}"/>
              </a:ext>
            </a:extLst>
          </p:cNvPr>
          <p:cNvSpPr/>
          <p:nvPr/>
        </p:nvSpPr>
        <p:spPr>
          <a:xfrm>
            <a:off x="9676753" y="5035923"/>
            <a:ext cx="2828556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2. Chọn “Phân loại nhóm máy CN”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670462-101A-A4E4-3FCD-B884AA996151}"/>
              </a:ext>
            </a:extLst>
          </p:cNvPr>
          <p:cNvSpPr/>
          <p:nvPr/>
        </p:nvSpPr>
        <p:spPr>
          <a:xfrm>
            <a:off x="4226902" y="5511290"/>
            <a:ext cx="506007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5BBFFF-21DC-6D34-BFB7-373F0B41F7E3}"/>
              </a:ext>
            </a:extLst>
          </p:cNvPr>
          <p:cNvSpPr/>
          <p:nvPr/>
        </p:nvSpPr>
        <p:spPr>
          <a:xfrm>
            <a:off x="9044041" y="5534700"/>
            <a:ext cx="506007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BF710-6D29-1F8F-4EF6-E0E88F0C7260}"/>
              </a:ext>
            </a:extLst>
          </p:cNvPr>
          <p:cNvSpPr/>
          <p:nvPr/>
        </p:nvSpPr>
        <p:spPr>
          <a:xfrm>
            <a:off x="13334846" y="5060757"/>
            <a:ext cx="2828556" cy="1176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3. Chọn tài sản + nhóm máy CN và phân loại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8A519AF-3C76-CDE4-D2BF-37C8E481BFB9}"/>
              </a:ext>
            </a:extLst>
          </p:cNvPr>
          <p:cNvSpPr/>
          <p:nvPr/>
        </p:nvSpPr>
        <p:spPr>
          <a:xfrm>
            <a:off x="12702134" y="5559534"/>
            <a:ext cx="506007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1012</Words>
  <Application>Microsoft Office PowerPoint</Application>
  <PresentationFormat>Custom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Muli Bold</vt:lpstr>
      <vt:lpstr>Arial</vt:lpstr>
      <vt:lpstr>Aptos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QLTS TRE</dc:title>
  <cp:lastModifiedBy>Huy Nguyen</cp:lastModifiedBy>
  <cp:revision>762</cp:revision>
  <dcterms:created xsi:type="dcterms:W3CDTF">2006-08-16T00:00:00Z</dcterms:created>
  <dcterms:modified xsi:type="dcterms:W3CDTF">2024-04-25T01:19:41Z</dcterms:modified>
  <dc:identifier>DAFw9hnCSPc</dc:identifier>
</cp:coreProperties>
</file>